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sldIdLst>
    <p:sldId id="256" r:id="rId2"/>
    <p:sldId id="513" r:id="rId3"/>
    <p:sldId id="260" r:id="rId4"/>
    <p:sldId id="258" r:id="rId5"/>
    <p:sldId id="324" r:id="rId6"/>
    <p:sldId id="269" r:id="rId7"/>
    <p:sldId id="270" r:id="rId8"/>
    <p:sldId id="267" r:id="rId9"/>
    <p:sldId id="268" r:id="rId10"/>
    <p:sldId id="262" r:id="rId11"/>
    <p:sldId id="263" r:id="rId12"/>
    <p:sldId id="273" r:id="rId13"/>
    <p:sldId id="274" r:id="rId14"/>
    <p:sldId id="472" r:id="rId15"/>
    <p:sldId id="315" r:id="rId16"/>
    <p:sldId id="384" r:id="rId17"/>
    <p:sldId id="385" r:id="rId18"/>
    <p:sldId id="386" r:id="rId19"/>
    <p:sldId id="387" r:id="rId20"/>
    <p:sldId id="388" r:id="rId21"/>
    <p:sldId id="389" r:id="rId22"/>
    <p:sldId id="474" r:id="rId23"/>
    <p:sldId id="473" r:id="rId24"/>
    <p:sldId id="475" r:id="rId25"/>
    <p:sldId id="476" r:id="rId26"/>
    <p:sldId id="477" r:id="rId27"/>
    <p:sldId id="478" r:id="rId28"/>
    <p:sldId id="479" r:id="rId29"/>
    <p:sldId id="512" r:id="rId30"/>
    <p:sldId id="469" r:id="rId31"/>
    <p:sldId id="500" r:id="rId32"/>
    <p:sldId id="514" r:id="rId33"/>
    <p:sldId id="308" r:id="rId34"/>
    <p:sldId id="516" r:id="rId35"/>
    <p:sldId id="517" r:id="rId36"/>
    <p:sldId id="518" r:id="rId37"/>
    <p:sldId id="519" r:id="rId38"/>
    <p:sldId id="515" r:id="rId39"/>
    <p:sldId id="521" r:id="rId40"/>
    <p:sldId id="524" r:id="rId41"/>
    <p:sldId id="275" r:id="rId42"/>
    <p:sldId id="522" r:id="rId43"/>
    <p:sldId id="523" r:id="rId44"/>
    <p:sldId id="526" r:id="rId45"/>
    <p:sldId id="525" r:id="rId46"/>
    <p:sldId id="520" r:id="rId47"/>
    <p:sldId id="309" r:id="rId48"/>
    <p:sldId id="323" r:id="rId49"/>
    <p:sldId id="310" r:id="rId50"/>
    <p:sldId id="311" r:id="rId51"/>
    <p:sldId id="312" r:id="rId52"/>
    <p:sldId id="341" r:id="rId53"/>
    <p:sldId id="342" r:id="rId54"/>
    <p:sldId id="440" r:id="rId55"/>
    <p:sldId id="442" r:id="rId56"/>
    <p:sldId id="444" r:id="rId57"/>
    <p:sldId id="446" r:id="rId58"/>
    <p:sldId id="502" r:id="rId59"/>
    <p:sldId id="503" r:id="rId60"/>
    <p:sldId id="505" r:id="rId61"/>
    <p:sldId id="319" r:id="rId62"/>
    <p:sldId id="434" r:id="rId63"/>
    <p:sldId id="259" r:id="rId64"/>
    <p:sldId id="264" r:id="rId65"/>
    <p:sldId id="272" r:id="rId66"/>
    <p:sldId id="328" r:id="rId67"/>
    <p:sldId id="326" r:id="rId68"/>
    <p:sldId id="327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0EE-4EEB-AB36-62959C44E42C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28159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EE-4EEB-AB36-62959C44E4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3D9-47AD-B9DE-21058C201992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44968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3D9-47AD-B9DE-21058C2019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3EB-41AF-84C9-293B8DAC64C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29023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B-41AF-84C9-293B8DAC64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19/05/2019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19/05/2019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19/05/2019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19/05/2019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19/05/2019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19/05/2019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14036" y="6248400"/>
            <a:ext cx="1163927" cy="510417"/>
          </a:xfrm>
        </p:spPr>
        <p:txBody>
          <a:bodyPr/>
          <a:lstStyle>
            <a:lvl1pPr>
              <a:defRPr sz="3200"/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19/05/2019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microsoft.com/office/2007/relationships/hdphoto" Target="../media/hdphoto1.wdp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17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29.png"/><Relationship Id="rId24" Type="http://schemas.openxmlformats.org/officeDocument/2006/relationships/image" Target="../media/image41.svg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microsoft.com/office/2007/relationships/hdphoto" Target="../media/hdphoto4.wdp"/><Relationship Id="rId19" Type="http://schemas.openxmlformats.org/officeDocument/2006/relationships/image" Target="../media/image36.sv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18.png"/><Relationship Id="rId22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1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1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2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6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10" Type="http://schemas.openxmlformats.org/officeDocument/2006/relationships/image" Target="../media/image85.svg"/><Relationship Id="rId4" Type="http://schemas.openxmlformats.org/officeDocument/2006/relationships/image" Target="../media/image80.png"/><Relationship Id="rId9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1.svg"/><Relationship Id="rId7" Type="http://schemas.openxmlformats.org/officeDocument/2006/relationships/image" Target="../media/image89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svg"/><Relationship Id="rId7" Type="http://schemas.openxmlformats.org/officeDocument/2006/relationships/image" Target="../media/image62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9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9.svg"/><Relationship Id="rId3" Type="http://schemas.openxmlformats.org/officeDocument/2006/relationships/image" Target="../media/image83.svg"/><Relationship Id="rId7" Type="http://schemas.openxmlformats.org/officeDocument/2006/relationships/image" Target="../media/image44.svg"/><Relationship Id="rId12" Type="http://schemas.openxmlformats.org/officeDocument/2006/relationships/image" Target="../media/image98.png"/><Relationship Id="rId17" Type="http://schemas.openxmlformats.org/officeDocument/2006/relationships/image" Target="../media/image105.svg"/><Relationship Id="rId2" Type="http://schemas.openxmlformats.org/officeDocument/2006/relationships/image" Target="../media/image82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.svg"/><Relationship Id="rId5" Type="http://schemas.openxmlformats.org/officeDocument/2006/relationships/image" Target="../media/image77.svg"/><Relationship Id="rId15" Type="http://schemas.openxmlformats.org/officeDocument/2006/relationships/image" Target="../media/image103.svg"/><Relationship Id="rId10" Type="http://schemas.openxmlformats.org/officeDocument/2006/relationships/image" Target="../media/image60.png"/><Relationship Id="rId4" Type="http://schemas.openxmlformats.org/officeDocument/2006/relationships/image" Target="../media/image76.png"/><Relationship Id="rId9" Type="http://schemas.openxmlformats.org/officeDocument/2006/relationships/image" Target="../media/image101.svg"/><Relationship Id="rId1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svg"/><Relationship Id="rId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12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9.svg"/><Relationship Id="rId7" Type="http://schemas.openxmlformats.org/officeDocument/2006/relationships/image" Target="../media/image117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Relationship Id="rId9" Type="http://schemas.openxmlformats.org/officeDocument/2006/relationships/image" Target="../media/image119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54.svg"/><Relationship Id="rId7" Type="http://schemas.openxmlformats.org/officeDocument/2006/relationships/image" Target="../media/image68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59.svg"/><Relationship Id="rId5" Type="http://schemas.openxmlformats.org/officeDocument/2006/relationships/image" Target="../media/image122.svg"/><Relationship Id="rId10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7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8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Relationship Id="rId9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9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3.svg"/><Relationship Id="rId4" Type="http://schemas.openxmlformats.org/officeDocument/2006/relationships/image" Target="../media/image1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7" Type="http://schemas.openxmlformats.org/officeDocument/2006/relationships/image" Target="../media/image7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svg"/><Relationship Id="rId7" Type="http://schemas.openxmlformats.org/officeDocument/2006/relationships/image" Target="../media/image138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svg"/><Relationship Id="rId4" Type="http://schemas.openxmlformats.org/officeDocument/2006/relationships/image" Target="../media/image135.png"/><Relationship Id="rId9" Type="http://schemas.openxmlformats.org/officeDocument/2006/relationships/image" Target="../media/image140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svg"/><Relationship Id="rId4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0.svg"/><Relationship Id="rId18" Type="http://schemas.openxmlformats.org/officeDocument/2006/relationships/image" Target="../media/image152.png"/><Relationship Id="rId3" Type="http://schemas.openxmlformats.org/officeDocument/2006/relationships/image" Target="../media/image57.svg"/><Relationship Id="rId7" Type="http://schemas.openxmlformats.org/officeDocument/2006/relationships/image" Target="../media/image146.svg"/><Relationship Id="rId12" Type="http://schemas.openxmlformats.org/officeDocument/2006/relationships/image" Target="../media/image149.png"/><Relationship Id="rId17" Type="http://schemas.openxmlformats.org/officeDocument/2006/relationships/image" Target="../media/image83.svg"/><Relationship Id="rId2" Type="http://schemas.openxmlformats.org/officeDocument/2006/relationships/image" Target="../media/image144.png"/><Relationship Id="rId16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151.svg"/><Relationship Id="rId10" Type="http://schemas.openxmlformats.org/officeDocument/2006/relationships/image" Target="../media/image8.png"/><Relationship Id="rId19" Type="http://schemas.openxmlformats.org/officeDocument/2006/relationships/image" Target="../media/image153.svg"/><Relationship Id="rId4" Type="http://schemas.openxmlformats.org/officeDocument/2006/relationships/image" Target="../media/image4.png"/><Relationship Id="rId9" Type="http://schemas.openxmlformats.org/officeDocument/2006/relationships/image" Target="../media/image148.svg"/><Relationship Id="rId1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860644"/>
              </p:ext>
            </p:extLst>
          </p:nvPr>
        </p:nvGraphicFramePr>
        <p:xfrm>
          <a:off x="662247" y="606259"/>
          <a:ext cx="10867505" cy="5290235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748272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38478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Hosting, </a:t>
                      </a:r>
                      <a:r>
                        <a:rPr lang="es-ES" sz="3600" dirty="0" err="1"/>
                        <a:t>advertising</a:t>
                      </a:r>
                      <a:r>
                        <a:rPr lang="es-ES" sz="3600" dirty="0"/>
                        <a:t> and </a:t>
                      </a:r>
                      <a:r>
                        <a:rPr lang="es-ES" sz="3600" dirty="0" err="1"/>
                        <a:t>support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735728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875867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BFDE6A8D-33A2-44E5-A09E-19200ACE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229" y="315883"/>
            <a:ext cx="2276983" cy="2268088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36DBEF4-93A9-4AD7-A785-8FD63DAB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C4C585-7FBA-47AE-98F8-91146899E5CB}"/>
              </a:ext>
            </a:extLst>
          </p:cNvPr>
          <p:cNvSpPr txBox="1"/>
          <p:nvPr/>
        </p:nvSpPr>
        <p:spPr>
          <a:xfrm>
            <a:off x="296485" y="3923608"/>
            <a:ext cx="115990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GDPR and </a:t>
            </a:r>
            <a:r>
              <a:rPr lang="es-ES" sz="4800" dirty="0" err="1"/>
              <a:t>measure</a:t>
            </a:r>
            <a:r>
              <a:rPr lang="es-ES" sz="4800" dirty="0"/>
              <a:t> </a:t>
            </a:r>
            <a:r>
              <a:rPr lang="es-ES" sz="4800" dirty="0" err="1"/>
              <a:t>calculation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 are </a:t>
            </a:r>
            <a:r>
              <a:rPr lang="es-ES" sz="4800" dirty="0" err="1"/>
              <a:t>included</a:t>
            </a:r>
            <a:r>
              <a:rPr lang="es-ES" sz="4800" dirty="0"/>
              <a:t> in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corresponding</a:t>
            </a:r>
            <a:r>
              <a:rPr lang="es-ES" sz="4800" dirty="0"/>
              <a:t> </a:t>
            </a:r>
            <a:r>
              <a:rPr lang="es-ES" sz="4800" dirty="0" err="1"/>
              <a:t>members</a:t>
            </a:r>
            <a:r>
              <a:rPr lang="es-ES" sz="4800" dirty="0"/>
              <a:t>’ salaries</a:t>
            </a:r>
          </a:p>
        </p:txBody>
      </p:sp>
      <p:pic>
        <p:nvPicPr>
          <p:cNvPr id="6" name="Gráfico 5" descr="Usuario">
            <a:extLst>
              <a:ext uri="{FF2B5EF4-FFF2-40B4-BE49-F238E27FC236}">
                <a16:creationId xmlns:a16="http://schemas.microsoft.com/office/drawing/2014/main" id="{ED08B61D-5CB5-43B0-A6AA-0C9790C7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80" y="315883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Usuario">
            <a:extLst>
              <a:ext uri="{FF2B5EF4-FFF2-40B4-BE49-F238E27FC236}">
                <a16:creationId xmlns:a16="http://schemas.microsoft.com/office/drawing/2014/main" id="{520D5665-6DB3-43F2-99E4-F03F88F3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4654" y="953192"/>
            <a:ext cx="2682241" cy="26822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Matemáticas">
            <a:extLst>
              <a:ext uri="{FF2B5EF4-FFF2-40B4-BE49-F238E27FC236}">
                <a16:creationId xmlns:a16="http://schemas.microsoft.com/office/drawing/2014/main" id="{F8B9918F-0766-4934-8981-94C5F1D8A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3810" y="953192"/>
            <a:ext cx="2682242" cy="268224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A8FF430B-E871-4F39-9AF7-4F62E4E381E6}"/>
              </a:ext>
            </a:extLst>
          </p:cNvPr>
          <p:cNvCxnSpPr/>
          <p:nvPr/>
        </p:nvCxnSpPr>
        <p:spPr>
          <a:xfrm>
            <a:off x="4893425" y="1751215"/>
            <a:ext cx="1784538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148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3" name="1 sign up">
            <a:hlinkClick r:id="" action="ppaction://media"/>
            <a:extLst>
              <a:ext uri="{FF2B5EF4-FFF2-40B4-BE49-F238E27FC236}">
                <a16:creationId xmlns:a16="http://schemas.microsoft.com/office/drawing/2014/main" id="{1FA7F121-E0E6-40FC-BD7B-AD708FA3C5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Change </a:t>
            </a:r>
            <a:r>
              <a:rPr lang="es-ES" sz="4000" dirty="0" err="1"/>
              <a:t>password</a:t>
            </a:r>
            <a:endParaRPr lang="es-ES" sz="4000" dirty="0"/>
          </a:p>
        </p:txBody>
      </p:sp>
      <p:pic>
        <p:nvPicPr>
          <p:cNvPr id="3" name="2 change password">
            <a:hlinkClick r:id="" action="ppaction://media"/>
            <a:extLst>
              <a:ext uri="{FF2B5EF4-FFF2-40B4-BE49-F238E27FC236}">
                <a16:creationId xmlns:a16="http://schemas.microsoft.com/office/drawing/2014/main" id="{894EB519-D72C-4414-BAFF-D92ABC07A9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Connect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Twitter</a:t>
            </a:r>
          </a:p>
        </p:txBody>
      </p:sp>
      <p:pic>
        <p:nvPicPr>
          <p:cNvPr id="5" name="3 connect to twitter">
            <a:hlinkClick r:id="" action="ppaction://media"/>
            <a:extLst>
              <a:ext uri="{FF2B5EF4-FFF2-40B4-BE49-F238E27FC236}">
                <a16:creationId xmlns:a16="http://schemas.microsoft.com/office/drawing/2014/main" id="{E38984E1-CC24-4166-8400-FC649E755B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Create</a:t>
            </a:r>
            <a:r>
              <a:rPr lang="es-ES" sz="4000" dirty="0"/>
              <a:t> and display capsule</a:t>
            </a:r>
          </a:p>
        </p:txBody>
      </p:sp>
      <p:pic>
        <p:nvPicPr>
          <p:cNvPr id="3" name="create and display">
            <a:hlinkClick r:id="" action="ppaction://media"/>
            <a:extLst>
              <a:ext uri="{FF2B5EF4-FFF2-40B4-BE49-F238E27FC236}">
                <a16:creationId xmlns:a16="http://schemas.microsoft.com/office/drawing/2014/main" id="{79AE143E-60E7-4C6D-BBEB-116B68CF1E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9B7A6E0-1DBF-4750-AB72-19AD43CDE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4" name="ad2">
            <a:hlinkClick r:id="" action="ppaction://media"/>
            <a:extLst>
              <a:ext uri="{FF2B5EF4-FFF2-40B4-BE49-F238E27FC236}">
                <a16:creationId xmlns:a16="http://schemas.microsoft.com/office/drawing/2014/main" id="{26A3CAC3-88D3-4002-B6EA-E559696A02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5" name="refresh (2)">
            <a:hlinkClick r:id="" action="ppaction://media"/>
            <a:extLst>
              <a:ext uri="{FF2B5EF4-FFF2-40B4-BE49-F238E27FC236}">
                <a16:creationId xmlns:a16="http://schemas.microsoft.com/office/drawing/2014/main" id="{BF503F60-94D6-4A3C-B496-BBA465AEB3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6 delete account">
            <a:hlinkClick r:id="" action="ppaction://media"/>
            <a:extLst>
              <a:ext uri="{FF2B5EF4-FFF2-40B4-BE49-F238E27FC236}">
                <a16:creationId xmlns:a16="http://schemas.microsoft.com/office/drawing/2014/main" id="{6F5B07C3-1AB1-4979-8512-11FDB166B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GDPR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746125"/>
            <a:ext cx="9001462" cy="1655762"/>
          </a:xfrm>
        </p:spPr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comply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GDPR?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020216-202A-48EB-97F7-6CEEF54C8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27" y="148610"/>
            <a:ext cx="1955143" cy="194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72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4" name="Gráfico 3" descr="Usuario">
            <a:extLst>
              <a:ext uri="{FF2B5EF4-FFF2-40B4-BE49-F238E27FC236}">
                <a16:creationId xmlns:a16="http://schemas.microsoft.com/office/drawing/2014/main" id="{8DA27B7C-D621-4410-8F0D-47087BB24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1104950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9A4E905E-90F9-49DD-A6D4-EE52F6F615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1104949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4455622"/>
            <a:ext cx="1119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may</a:t>
            </a:r>
            <a:r>
              <a:rPr lang="es-ES" sz="5400" dirty="0"/>
              <a:t> </a:t>
            </a:r>
            <a:r>
              <a:rPr lang="es-ES" sz="5400" dirty="0" err="1"/>
              <a:t>delete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profile</a:t>
            </a:r>
            <a:r>
              <a:rPr lang="es-ES" sz="5400" dirty="0"/>
              <a:t> </a:t>
            </a:r>
            <a:r>
              <a:rPr lang="es-ES" sz="5400" dirty="0" err="1"/>
              <a:t>or</a:t>
            </a:r>
            <a:r>
              <a:rPr lang="es-ES" sz="5400" dirty="0"/>
              <a:t> capsules</a:t>
            </a:r>
          </a:p>
        </p:txBody>
      </p:sp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3DD7FB80-934F-431C-931D-927CC338C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118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9873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DA8E918F-3821-4CAC-9B11-1F5092D1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76" y="974623"/>
            <a:ext cx="2684270" cy="26842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10" name="Gráfico 9" descr="Cerrar">
            <a:extLst>
              <a:ext uri="{FF2B5EF4-FFF2-40B4-BE49-F238E27FC236}">
                <a16:creationId xmlns:a16="http://schemas.microsoft.com/office/drawing/2014/main" id="{FB3EB8E8-1667-4407-AB89-59FA1687F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37205" y="826273"/>
            <a:ext cx="3244809" cy="32448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request</a:t>
            </a:r>
            <a:r>
              <a:rPr lang="es-ES" sz="5400" dirty="0"/>
              <a:t> </a:t>
            </a:r>
            <a:r>
              <a:rPr lang="es-ES" sz="5400" dirty="0" err="1"/>
              <a:t>unauthorized</a:t>
            </a:r>
            <a:r>
              <a:rPr lang="es-ES" sz="5400" dirty="0"/>
              <a:t> data </a:t>
            </a:r>
            <a:r>
              <a:rPr lang="es-ES" sz="5400" dirty="0" err="1"/>
              <a:t>deletion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142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148F952B-89C1-45C8-8DEB-B8D60AEC62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1438" y="72413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6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362987" y="4017809"/>
            <a:ext cx="114660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will</a:t>
            </a:r>
            <a:r>
              <a:rPr lang="es-ES" sz="5400" dirty="0"/>
              <a:t> be </a:t>
            </a:r>
            <a:r>
              <a:rPr lang="es-ES" sz="5400" dirty="0" err="1"/>
              <a:t>prompted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reset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if</a:t>
            </a:r>
            <a:r>
              <a:rPr lang="es-ES" sz="5400" dirty="0"/>
              <a:t> </a:t>
            </a:r>
            <a:r>
              <a:rPr lang="es-ES" sz="5400" dirty="0" err="1"/>
              <a:t>suspicious</a:t>
            </a:r>
            <a:r>
              <a:rPr lang="es-ES" sz="5400" dirty="0"/>
              <a:t> </a:t>
            </a:r>
            <a:r>
              <a:rPr lang="es-ES" sz="5400" dirty="0" err="1"/>
              <a:t>activity</a:t>
            </a:r>
            <a:r>
              <a:rPr lang="es-ES" sz="5400" dirty="0"/>
              <a:t>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detected</a:t>
            </a:r>
            <a:endParaRPr lang="es-ES" sz="54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Signo de interrogación">
            <a:extLst>
              <a:ext uri="{FF2B5EF4-FFF2-40B4-BE49-F238E27FC236}">
                <a16:creationId xmlns:a16="http://schemas.microsoft.com/office/drawing/2014/main" id="{BD724CBE-F090-4549-898A-5672BBDD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780" y="1616835"/>
            <a:ext cx="1273233" cy="12732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96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E4773EAB-67FE-4EC7-BC0D-994E2CB0B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can </a:t>
            </a:r>
            <a:r>
              <a:rPr lang="es-ES" sz="5400" dirty="0" err="1"/>
              <a:t>send</a:t>
            </a:r>
            <a:r>
              <a:rPr lang="es-ES" sz="5400" dirty="0"/>
              <a:t> </a:t>
            </a:r>
            <a:r>
              <a:rPr lang="es-ES" sz="5400" dirty="0" err="1"/>
              <a:t>an</a:t>
            </a:r>
            <a:r>
              <a:rPr lang="es-ES" sz="5400" dirty="0"/>
              <a:t> email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retrieve</a:t>
            </a:r>
            <a:r>
              <a:rPr lang="es-ES" sz="5400" dirty="0"/>
              <a:t> </a:t>
            </a:r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their</a:t>
            </a:r>
            <a:r>
              <a:rPr lang="es-ES" sz="5400" dirty="0"/>
              <a:t> </a:t>
            </a:r>
            <a:r>
              <a:rPr lang="es-ES" sz="5400" dirty="0" err="1"/>
              <a:t>stored</a:t>
            </a:r>
            <a:r>
              <a:rPr lang="es-ES" sz="5400" dirty="0"/>
              <a:t> data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A32EAB2-2AE6-4A37-9EE7-ADD0B045EC23}"/>
              </a:ext>
            </a:extLst>
          </p:cNvPr>
          <p:cNvCxnSpPr/>
          <p:nvPr/>
        </p:nvCxnSpPr>
        <p:spPr>
          <a:xfrm>
            <a:off x="5115098" y="2560321"/>
            <a:ext cx="212210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áfico 3" descr="Descargar">
            <a:extLst>
              <a:ext uri="{FF2B5EF4-FFF2-40B4-BE49-F238E27FC236}">
                <a16:creationId xmlns:a16="http://schemas.microsoft.com/office/drawing/2014/main" id="{287C1D0E-0333-4EE5-8876-A45361D89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7352" y="2144988"/>
            <a:ext cx="1853736" cy="185373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Abrir carpeta">
            <a:extLst>
              <a:ext uri="{FF2B5EF4-FFF2-40B4-BE49-F238E27FC236}">
                <a16:creationId xmlns:a16="http://schemas.microsoft.com/office/drawing/2014/main" id="{0DD23EFD-027E-4923-AC3B-87C98E8EA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17479" y="974623"/>
            <a:ext cx="2156741" cy="21567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992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Lista">
            <a:extLst>
              <a:ext uri="{FF2B5EF4-FFF2-40B4-BE49-F238E27FC236}">
                <a16:creationId xmlns:a16="http://schemas.microsoft.com/office/drawing/2014/main" id="{293FA9D2-EF53-4D3E-82A2-47AAE8ACE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5" y="974623"/>
            <a:ext cx="2684268" cy="2684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All</a:t>
            </a:r>
            <a:r>
              <a:rPr lang="es-ES" sz="5400" dirty="0"/>
              <a:t> </a:t>
            </a:r>
            <a:r>
              <a:rPr lang="es-ES" sz="5400" dirty="0" err="1"/>
              <a:t>this</a:t>
            </a:r>
            <a:r>
              <a:rPr lang="es-ES" sz="5400" dirty="0"/>
              <a:t> </a:t>
            </a:r>
            <a:r>
              <a:rPr lang="es-ES" sz="5400" dirty="0" err="1"/>
              <a:t>information</a:t>
            </a:r>
            <a:r>
              <a:rPr lang="es-ES" sz="5400" dirty="0"/>
              <a:t>, </a:t>
            </a:r>
            <a:r>
              <a:rPr lang="es-ES" sz="5400" dirty="0" err="1"/>
              <a:t>including</a:t>
            </a:r>
            <a:r>
              <a:rPr lang="es-ES" sz="5400" dirty="0"/>
              <a:t> cookie </a:t>
            </a:r>
            <a:r>
              <a:rPr lang="es-ES" sz="5400" dirty="0" err="1"/>
              <a:t>usage</a:t>
            </a:r>
            <a:r>
              <a:rPr lang="es-ES" sz="5400" dirty="0"/>
              <a:t>, </a:t>
            </a:r>
            <a:r>
              <a:rPr lang="es-ES" sz="5400" dirty="0" err="1"/>
              <a:t>is</a:t>
            </a:r>
            <a:r>
              <a:rPr lang="es-ES" sz="5400" dirty="0"/>
              <a:t> </a:t>
            </a:r>
            <a:r>
              <a:rPr lang="es-ES" sz="5400" dirty="0" err="1"/>
              <a:t>available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website</a:t>
            </a:r>
            <a:endParaRPr lang="es-ES" sz="5400" dirty="0"/>
          </a:p>
        </p:txBody>
      </p:sp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6B266DC2-561B-4B5A-B7F8-2D39EEBA0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8646" y="728001"/>
            <a:ext cx="3401918" cy="340191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755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C3681708-930E-42D2-872B-D573FDC05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254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612107C-991B-4BB0-8C1B-2E2BCC4E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DA9296C-46FE-4C94-B2DE-FB3D0AE6CC7C}"/>
              </a:ext>
            </a:extLst>
          </p:cNvPr>
          <p:cNvSpPr txBox="1"/>
          <p:nvPr/>
        </p:nvSpPr>
        <p:spPr>
          <a:xfrm>
            <a:off x="498762" y="3998724"/>
            <a:ext cx="11194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Users</a:t>
            </a:r>
            <a:r>
              <a:rPr lang="es-ES" sz="5400" dirty="0"/>
              <a:t> </a:t>
            </a:r>
            <a:r>
              <a:rPr lang="es-ES" sz="5400" dirty="0" err="1"/>
              <a:t>must</a:t>
            </a:r>
            <a:r>
              <a:rPr lang="es-ES" sz="5400" dirty="0"/>
              <a:t> </a:t>
            </a:r>
            <a:r>
              <a:rPr lang="es-ES" sz="5400" dirty="0" err="1"/>
              <a:t>agree</a:t>
            </a:r>
            <a:r>
              <a:rPr lang="es-ES" sz="5400" dirty="0"/>
              <a:t> </a:t>
            </a:r>
            <a:r>
              <a:rPr lang="es-ES" sz="5400" dirty="0" err="1"/>
              <a:t>to</a:t>
            </a:r>
            <a:r>
              <a:rPr lang="es-ES" sz="5400" dirty="0"/>
              <a:t> </a:t>
            </a:r>
            <a:r>
              <a:rPr lang="es-ES" sz="5400" dirty="0" err="1"/>
              <a:t>our</a:t>
            </a:r>
            <a:r>
              <a:rPr lang="es-ES" sz="5400" dirty="0"/>
              <a:t> </a:t>
            </a:r>
            <a:r>
              <a:rPr lang="es-ES" sz="5400" dirty="0" err="1"/>
              <a:t>terms</a:t>
            </a:r>
            <a:r>
              <a:rPr lang="es-ES" sz="5400" dirty="0"/>
              <a:t> </a:t>
            </a:r>
            <a:r>
              <a:rPr lang="es-ES" sz="5400" dirty="0" err="1"/>
              <a:t>of</a:t>
            </a:r>
            <a:r>
              <a:rPr lang="es-ES" sz="5400" dirty="0"/>
              <a:t> </a:t>
            </a:r>
            <a:r>
              <a:rPr lang="es-ES" sz="5400" dirty="0" err="1"/>
              <a:t>service</a:t>
            </a:r>
            <a:r>
              <a:rPr lang="es-ES" sz="5400" dirty="0"/>
              <a:t> </a:t>
            </a:r>
            <a:r>
              <a:rPr lang="es-ES" sz="5400" dirty="0" err="1"/>
              <a:t>before</a:t>
            </a:r>
            <a:r>
              <a:rPr lang="es-ES" sz="5400" dirty="0"/>
              <a:t> </a:t>
            </a:r>
            <a:r>
              <a:rPr lang="es-ES" sz="5400" dirty="0" err="1"/>
              <a:t>registering</a:t>
            </a:r>
            <a:endParaRPr lang="es-ES" sz="5400" dirty="0"/>
          </a:p>
        </p:txBody>
      </p:sp>
      <p:pic>
        <p:nvPicPr>
          <p:cNvPr id="4" name="Gráfico 3" descr="Lista de comprobación">
            <a:extLst>
              <a:ext uri="{FF2B5EF4-FFF2-40B4-BE49-F238E27FC236}">
                <a16:creationId xmlns:a16="http://schemas.microsoft.com/office/drawing/2014/main" id="{72239B90-01C5-46FA-AAA8-F6AD96367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7477" y="974623"/>
            <a:ext cx="2684269" cy="2684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419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8D06F3-882C-4EC8-A08C-AAAA48A6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3970390-E5C9-41A1-838E-41CA27F0944A}"/>
              </a:ext>
            </a:extLst>
          </p:cNvPr>
          <p:cNvSpPr txBox="1"/>
          <p:nvPr/>
        </p:nvSpPr>
        <p:spPr>
          <a:xfrm>
            <a:off x="1608510" y="0"/>
            <a:ext cx="89749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do </a:t>
            </a:r>
            <a:r>
              <a:rPr lang="es-ES" sz="8800" dirty="0" err="1"/>
              <a:t>we</a:t>
            </a:r>
            <a:r>
              <a:rPr lang="es-ES" sz="8800" dirty="0"/>
              <a:t> store?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EF5B8E-8B41-445F-A423-ACE3E90854A6}"/>
              </a:ext>
            </a:extLst>
          </p:cNvPr>
          <p:cNvSpPr txBox="1"/>
          <p:nvPr/>
        </p:nvSpPr>
        <p:spPr>
          <a:xfrm>
            <a:off x="448887" y="1440726"/>
            <a:ext cx="532568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/>
              <a:t>Users</a:t>
            </a:r>
            <a:r>
              <a:rPr lang="es-ES" sz="4400" dirty="0"/>
              <a:t>:</a:t>
            </a:r>
          </a:p>
          <a:p>
            <a:r>
              <a:rPr lang="es-ES" sz="4400" dirty="0"/>
              <a:t>- Full </a:t>
            </a:r>
            <a:r>
              <a:rPr lang="es-ES" sz="4400" dirty="0" err="1"/>
              <a:t>name</a:t>
            </a:r>
            <a:endParaRPr lang="es-ES" sz="4400" dirty="0"/>
          </a:p>
          <a:p>
            <a:r>
              <a:rPr lang="es-ES" sz="4400" dirty="0"/>
              <a:t>- Email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Birthdate</a:t>
            </a:r>
            <a:endParaRPr lang="es-ES" sz="4400" dirty="0"/>
          </a:p>
          <a:p>
            <a:r>
              <a:rPr lang="es-ES" sz="4400" dirty="0"/>
              <a:t>- </a:t>
            </a:r>
            <a:r>
              <a:rPr lang="es-ES" sz="4400" dirty="0" err="1"/>
              <a:t>Notification</a:t>
            </a:r>
            <a:r>
              <a:rPr lang="es-ES" sz="4400" dirty="0"/>
              <a:t> email</a:t>
            </a:r>
          </a:p>
          <a:p>
            <a:r>
              <a:rPr lang="es-ES" sz="4400" dirty="0"/>
              <a:t>- Social </a:t>
            </a:r>
            <a:r>
              <a:rPr lang="es-ES" sz="4400" dirty="0" err="1"/>
              <a:t>network</a:t>
            </a:r>
            <a:r>
              <a:rPr lang="es-ES" sz="4400" dirty="0"/>
              <a:t> token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E887D4-FEA5-4BB5-8201-2C79C154BD91}"/>
              </a:ext>
            </a:extLst>
          </p:cNvPr>
          <p:cNvSpPr txBox="1"/>
          <p:nvPr/>
        </p:nvSpPr>
        <p:spPr>
          <a:xfrm>
            <a:off x="6934198" y="1440726"/>
            <a:ext cx="40302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/>
              <a:t>Capsules:</a:t>
            </a:r>
          </a:p>
          <a:p>
            <a:r>
              <a:rPr lang="es-ES" sz="4400" dirty="0"/>
              <a:t>- Content</a:t>
            </a:r>
          </a:p>
          <a:p>
            <a:r>
              <a:rPr lang="es-ES" sz="4400" dirty="0"/>
              <a:t>- Files</a:t>
            </a:r>
          </a:p>
          <a:p>
            <a:r>
              <a:rPr lang="es-ES" sz="4400" dirty="0"/>
              <a:t>- Emails</a:t>
            </a:r>
          </a:p>
          <a:p>
            <a:r>
              <a:rPr lang="es-ES" sz="4400" dirty="0"/>
              <a:t>- </a:t>
            </a:r>
            <a:r>
              <a:rPr lang="es-ES" sz="4400" dirty="0" err="1"/>
              <a:t>Payment</a:t>
            </a:r>
            <a:r>
              <a:rPr lang="es-ES" sz="4400" dirty="0"/>
              <a:t> ID</a:t>
            </a:r>
          </a:p>
        </p:txBody>
      </p:sp>
      <p:pic>
        <p:nvPicPr>
          <p:cNvPr id="7" name="Gráfico 6" descr="Distintivo de empleado">
            <a:extLst>
              <a:ext uri="{FF2B5EF4-FFF2-40B4-BE49-F238E27FC236}">
                <a16:creationId xmlns:a16="http://schemas.microsoft.com/office/drawing/2014/main" id="{6DB74738-E421-459B-9DA6-0A636B85F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7461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arjeta de crédito">
            <a:extLst>
              <a:ext uri="{FF2B5EF4-FFF2-40B4-BE49-F238E27FC236}">
                <a16:creationId xmlns:a16="http://schemas.microsoft.com/office/drawing/2014/main" id="{544803A8-0859-4FF5-836F-C57A9C0FA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76" y="1539850"/>
            <a:ext cx="2413461" cy="241346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0464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13th – May 19th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905913"/>
              </p:ext>
            </p:extLst>
          </p:nvPr>
        </p:nvGraphicFramePr>
        <p:xfrm>
          <a:off x="249382" y="154599"/>
          <a:ext cx="11693236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451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3674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</a:t>
                      </a:r>
                      <a:r>
                        <a:rPr lang="es-ES" sz="3200" dirty="0" err="1"/>
                        <a:t>accounts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Target </a:t>
                      </a:r>
                      <a:r>
                        <a:rPr lang="es-ES" sz="3200" dirty="0" err="1"/>
                        <a:t>groups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media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Marketing </a:t>
                      </a:r>
                      <a:r>
                        <a:rPr lang="es-ES" sz="3200" dirty="0" err="1"/>
                        <a:t>strategy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2113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1011041"/>
              </p:ext>
            </p:extLst>
          </p:nvPr>
        </p:nvGraphicFramePr>
        <p:xfrm>
          <a:off x="249381" y="1109748"/>
          <a:ext cx="11693236" cy="463850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6769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01421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857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6419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4275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712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1369132785"/>
                    </a:ext>
                  </a:extLst>
                </a:gridCol>
                <a:gridCol w="794979">
                  <a:extLst>
                    <a:ext uri="{9D8B030D-6E8A-4147-A177-3AD203B41FA5}">
                      <a16:colId xmlns:a16="http://schemas.microsoft.com/office/drawing/2014/main" val="95475976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Remake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1176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Target </a:t>
            </a:r>
            <a:r>
              <a:rPr lang="es-ES" sz="9600" dirty="0" err="1"/>
              <a:t>users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would</a:t>
            </a:r>
            <a:r>
              <a:rPr lang="es-ES" sz="4800" dirty="0"/>
              <a:t> use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Target </a:t>
            </a:r>
            <a:r>
              <a:rPr lang="es-ES" sz="8800" dirty="0" err="1"/>
              <a:t>groups</a:t>
            </a:r>
            <a:endParaRPr lang="es-ES" sz="8800" dirty="0"/>
          </a:p>
        </p:txBody>
      </p:sp>
      <p:pic>
        <p:nvPicPr>
          <p:cNvPr id="9" name="Gráfico 8" descr="Perfil de mujer">
            <a:extLst>
              <a:ext uri="{FF2B5EF4-FFF2-40B4-BE49-F238E27FC236}">
                <a16:creationId xmlns:a16="http://schemas.microsoft.com/office/drawing/2014/main" id="{A77B7F5A-DD19-4813-BBF5-2B7448F75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4956" y="2199214"/>
            <a:ext cx="1466702" cy="14667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8769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Monedas">
            <a:extLst>
              <a:ext uri="{FF2B5EF4-FFF2-40B4-BE49-F238E27FC236}">
                <a16:creationId xmlns:a16="http://schemas.microsoft.com/office/drawing/2014/main" id="{B50C6056-A2B2-433D-8BED-49D858713D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732" y="163232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605659" cy="1465683"/>
          </a:xfrm>
          <a:prstGeom prst="rect">
            <a:avLst/>
          </a:prstGeom>
        </p:spPr>
      </p:pic>
      <p:pic>
        <p:nvPicPr>
          <p:cNvPr id="7" name="Gráfico 6" descr="Perfil de hombre">
            <a:extLst>
              <a:ext uri="{FF2B5EF4-FFF2-40B4-BE49-F238E27FC236}">
                <a16:creationId xmlns:a16="http://schemas.microsoft.com/office/drawing/2014/main" id="{122DD03F-3F9C-45AD-B264-CF61F10CBF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2688" y="2389290"/>
            <a:ext cx="1844535" cy="18445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Social media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Families</a:t>
            </a:r>
            <a:endParaRPr lang="es-ES" sz="40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People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income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492688" y="4065653"/>
            <a:ext cx="2488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Any</a:t>
            </a:r>
            <a:r>
              <a:rPr lang="es-ES" sz="4000" dirty="0"/>
              <a:t> </a:t>
            </a:r>
            <a:r>
              <a:rPr lang="es-ES" sz="4000" dirty="0" err="1"/>
              <a:t>gender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1668412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Our</a:t>
            </a:r>
            <a:r>
              <a:rPr lang="es-ES" sz="8800" dirty="0"/>
              <a:t> </a:t>
            </a:r>
            <a:r>
              <a:rPr lang="es-ES" sz="8800" dirty="0" err="1"/>
              <a:t>main</a:t>
            </a:r>
            <a:r>
              <a:rPr lang="es-ES" sz="8800" dirty="0"/>
              <a:t> </a:t>
            </a:r>
            <a:r>
              <a:rPr lang="es-ES" sz="8800" dirty="0" err="1"/>
              <a:t>user</a:t>
            </a:r>
            <a:endParaRPr lang="es-ES" sz="8800" dirty="0"/>
          </a:p>
        </p:txBody>
      </p:sp>
      <p:pic>
        <p:nvPicPr>
          <p:cNvPr id="11" name="Gráfico 10" descr="Familia con dos niños">
            <a:extLst>
              <a:ext uri="{FF2B5EF4-FFF2-40B4-BE49-F238E27FC236}">
                <a16:creationId xmlns:a16="http://schemas.microsoft.com/office/drawing/2014/main" id="{9E0500BD-6CC3-4729-AB58-1E1116FD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173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2308" y="4065653"/>
            <a:ext cx="26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Man </a:t>
            </a:r>
            <a:r>
              <a:rPr lang="es-ES" sz="4000" dirty="0" err="1"/>
              <a:t>or</a:t>
            </a:r>
            <a:r>
              <a:rPr lang="es-ES" sz="4000" dirty="0"/>
              <a:t> </a:t>
            </a:r>
            <a:r>
              <a:rPr lang="es-ES" sz="4000" dirty="0" err="1"/>
              <a:t>woman</a:t>
            </a:r>
            <a:endParaRPr lang="es-ES" sz="40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CBB4722-7B6F-4F40-A184-19A670EDEE64}"/>
              </a:ext>
            </a:extLst>
          </p:cNvPr>
          <p:cNvSpPr txBox="1"/>
          <p:nvPr/>
        </p:nvSpPr>
        <p:spPr>
          <a:xfrm>
            <a:off x="3155381" y="4065653"/>
            <a:ext cx="24882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Married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be)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342954" y="4065653"/>
            <a:ext cx="28990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Strong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 </a:t>
            </a:r>
            <a:r>
              <a:rPr lang="es-ES" sz="4000" dirty="0" err="1"/>
              <a:t>relationships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F06EA65-41FE-4F42-8099-7214935BBCF5}"/>
              </a:ext>
            </a:extLst>
          </p:cNvPr>
          <p:cNvSpPr txBox="1"/>
          <p:nvPr/>
        </p:nvSpPr>
        <p:spPr>
          <a:xfrm>
            <a:off x="9390738" y="4065652"/>
            <a:ext cx="27389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kids</a:t>
            </a:r>
            <a:endParaRPr lang="es-ES" sz="4000" dirty="0"/>
          </a:p>
          <a:p>
            <a:pPr algn="ctr"/>
            <a:r>
              <a:rPr lang="es-ES" sz="2800" dirty="0"/>
              <a:t>(</a:t>
            </a:r>
            <a:r>
              <a:rPr lang="es-ES" sz="2800" dirty="0" err="1"/>
              <a:t>or</a:t>
            </a:r>
            <a:r>
              <a:rPr lang="es-ES" sz="2800" dirty="0"/>
              <a:t> </a:t>
            </a:r>
            <a:r>
              <a:rPr lang="es-ES" sz="2800" dirty="0" err="1"/>
              <a:t>plans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have</a:t>
            </a:r>
            <a:r>
              <a:rPr lang="es-ES" sz="2800" dirty="0"/>
              <a:t>)</a:t>
            </a:r>
          </a:p>
        </p:txBody>
      </p:sp>
      <p:pic>
        <p:nvPicPr>
          <p:cNvPr id="5" name="Gráfico 4" descr="Anillos de boda">
            <a:extLst>
              <a:ext uri="{FF2B5EF4-FFF2-40B4-BE49-F238E27FC236}">
                <a16:creationId xmlns:a16="http://schemas.microsoft.com/office/drawing/2014/main" id="{9075D426-58AA-4D18-8746-96A7C432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4339" y="1617412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Hombre con bebé">
            <a:extLst>
              <a:ext uri="{FF2B5EF4-FFF2-40B4-BE49-F238E27FC236}">
                <a16:creationId xmlns:a16="http://schemas.microsoft.com/office/drawing/2014/main" id="{E14A9774-41C2-4DB8-871A-A44B19DCE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464" y="1617413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Hombre">
            <a:extLst>
              <a:ext uri="{FF2B5EF4-FFF2-40B4-BE49-F238E27FC236}">
                <a16:creationId xmlns:a16="http://schemas.microsoft.com/office/drawing/2014/main" id="{40799D8E-8C41-4223-8300-59F614DFA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17881" y="1617414"/>
            <a:ext cx="2601501" cy="2601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Mujer">
            <a:extLst>
              <a:ext uri="{FF2B5EF4-FFF2-40B4-BE49-F238E27FC236}">
                <a16:creationId xmlns:a16="http://schemas.microsoft.com/office/drawing/2014/main" id="{1FE3235C-D491-47AD-B666-00F4CBB3F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902" y="1623684"/>
            <a:ext cx="2601502" cy="26015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814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712122" y="0"/>
            <a:ext cx="107677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elder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1048962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</a:t>
            </a:r>
            <a:r>
              <a:rPr lang="es-ES" sz="4000" dirty="0" err="1"/>
              <a:t>attached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their</a:t>
            </a:r>
            <a:r>
              <a:rPr lang="es-ES" sz="4000" dirty="0"/>
              <a:t> </a:t>
            </a:r>
            <a:r>
              <a:rPr lang="es-ES" sz="4000" dirty="0" err="1"/>
              <a:t>family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7682516" y="2006015"/>
            <a:ext cx="346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Less</a:t>
            </a:r>
            <a:r>
              <a:rPr lang="es-ES" sz="4000" dirty="0"/>
              <a:t> </a:t>
            </a:r>
            <a:r>
              <a:rPr lang="es-ES" sz="4000" dirty="0" err="1"/>
              <a:t>tech</a:t>
            </a:r>
            <a:r>
              <a:rPr lang="es-ES" sz="4000" dirty="0"/>
              <a:t> </a:t>
            </a:r>
            <a:r>
              <a:rPr lang="es-ES" sz="4000" dirty="0" err="1"/>
              <a:t>savvy</a:t>
            </a:r>
            <a:endParaRPr lang="es-ES" sz="4000" dirty="0"/>
          </a:p>
        </p:txBody>
      </p:sp>
      <p:pic>
        <p:nvPicPr>
          <p:cNvPr id="6" name="Gráfico 5" descr="Hombre con bastón">
            <a:extLst>
              <a:ext uri="{FF2B5EF4-FFF2-40B4-BE49-F238E27FC236}">
                <a16:creationId xmlns:a16="http://schemas.microsoft.com/office/drawing/2014/main" id="{390486BD-9C96-480A-86DB-AB1AC305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0404" y="3222429"/>
            <a:ext cx="2514229" cy="25142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Hombre con niño">
            <a:extLst>
              <a:ext uri="{FF2B5EF4-FFF2-40B4-BE49-F238E27FC236}">
                <a16:creationId xmlns:a16="http://schemas.microsoft.com/office/drawing/2014/main" id="{9710D62D-EEDE-46E7-9493-DE1B59C56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8958" y="3222429"/>
            <a:ext cx="2514230" cy="25142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igno de interrogación">
            <a:extLst>
              <a:ext uri="{FF2B5EF4-FFF2-40B4-BE49-F238E27FC236}">
                <a16:creationId xmlns:a16="http://schemas.microsoft.com/office/drawing/2014/main" id="{EE865B5B-3261-4851-9BF5-2E3C18488B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8480" y="288046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Equipo">
            <a:extLst>
              <a:ext uri="{FF2B5EF4-FFF2-40B4-BE49-F238E27FC236}">
                <a16:creationId xmlns:a16="http://schemas.microsoft.com/office/drawing/2014/main" id="{CB6DA0C0-7F75-40CB-9B4A-4A229F4DC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2847" y="3055870"/>
            <a:ext cx="2057028" cy="2057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628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356061" y="0"/>
            <a:ext cx="1147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Why</a:t>
            </a:r>
            <a:r>
              <a:rPr lang="es-ES" sz="8800" dirty="0"/>
              <a:t> </a:t>
            </a:r>
            <a:r>
              <a:rPr lang="es-ES" sz="8800" dirty="0" err="1"/>
              <a:t>not</a:t>
            </a:r>
            <a:r>
              <a:rPr lang="es-ES" sz="8800" dirty="0"/>
              <a:t> </a:t>
            </a:r>
            <a:r>
              <a:rPr lang="es-ES" sz="8800" dirty="0" err="1"/>
              <a:t>younger</a:t>
            </a:r>
            <a:r>
              <a:rPr lang="es-ES" sz="8800" dirty="0"/>
              <a:t> </a:t>
            </a:r>
            <a:r>
              <a:rPr lang="es-ES" sz="8800" dirty="0" err="1"/>
              <a:t>people</a:t>
            </a:r>
            <a:r>
              <a:rPr lang="es-ES" sz="8800" dirty="0"/>
              <a:t>?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638867" y="1698239"/>
            <a:ext cx="51542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May be more familiar </a:t>
            </a:r>
            <a:r>
              <a:rPr lang="es-ES" sz="4000" dirty="0" err="1"/>
              <a:t>with</a:t>
            </a:r>
            <a:r>
              <a:rPr lang="es-ES" sz="4000" dirty="0"/>
              <a:t> </a:t>
            </a:r>
            <a:r>
              <a:rPr lang="es-ES" sz="4000" dirty="0" err="1"/>
              <a:t>technology</a:t>
            </a:r>
            <a:r>
              <a:rPr lang="es-ES" sz="4000" dirty="0"/>
              <a:t>, </a:t>
            </a:r>
            <a:r>
              <a:rPr lang="es-ES" sz="4000" dirty="0" err="1"/>
              <a:t>but</a:t>
            </a:r>
            <a:r>
              <a:rPr lang="es-ES" sz="4000" dirty="0"/>
              <a:t>…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D7FF396-9A43-445F-A2B3-8EB2920E51D6}"/>
              </a:ext>
            </a:extLst>
          </p:cNvPr>
          <p:cNvSpPr txBox="1"/>
          <p:nvPr/>
        </p:nvSpPr>
        <p:spPr>
          <a:xfrm>
            <a:off x="6561513" y="1698239"/>
            <a:ext cx="49916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Not</a:t>
            </a:r>
            <a:r>
              <a:rPr lang="es-ES" sz="4000" dirty="0"/>
              <a:t> </a:t>
            </a:r>
            <a:r>
              <a:rPr lang="es-ES" sz="4000" dirty="0" err="1"/>
              <a:t>much</a:t>
            </a:r>
            <a:r>
              <a:rPr lang="es-ES" sz="4000" dirty="0"/>
              <a:t> </a:t>
            </a:r>
            <a:r>
              <a:rPr lang="es-ES" sz="4000" dirty="0" err="1"/>
              <a:t>money</a:t>
            </a:r>
            <a:r>
              <a:rPr lang="es-ES" sz="4000" dirty="0"/>
              <a:t> and </a:t>
            </a:r>
            <a:r>
              <a:rPr lang="es-ES" sz="4000" dirty="0" err="1"/>
              <a:t>long</a:t>
            </a:r>
            <a:r>
              <a:rPr lang="es-ES" sz="4000" dirty="0"/>
              <a:t> </a:t>
            </a:r>
            <a:r>
              <a:rPr lang="es-ES" sz="4000" dirty="0" err="1"/>
              <a:t>term</a:t>
            </a:r>
            <a:r>
              <a:rPr lang="es-ES" sz="4000" dirty="0"/>
              <a:t> </a:t>
            </a:r>
            <a:r>
              <a:rPr lang="es-ES" sz="4000" dirty="0" err="1"/>
              <a:t>thinking</a:t>
            </a:r>
            <a:endParaRPr lang="es-ES" sz="4000" dirty="0"/>
          </a:p>
        </p:txBody>
      </p:sp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39664F71-3DC0-4771-B691-202DA5744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0982" y="3379122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Tarjeta de crédito">
            <a:extLst>
              <a:ext uri="{FF2B5EF4-FFF2-40B4-BE49-F238E27FC236}">
                <a16:creationId xmlns:a16="http://schemas.microsoft.com/office/drawing/2014/main" id="{474FF7F3-9899-4338-8EE2-1196F8B21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78277" y="3309601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Usuario">
            <a:extLst>
              <a:ext uri="{FF2B5EF4-FFF2-40B4-BE49-F238E27FC236}">
                <a16:creationId xmlns:a16="http://schemas.microsoft.com/office/drawing/2014/main" id="{4823EEBF-2BA3-4267-A336-1452166A67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12646" y="3402810"/>
            <a:ext cx="2206663" cy="220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Smartphone">
            <a:extLst>
              <a:ext uri="{FF2B5EF4-FFF2-40B4-BE49-F238E27FC236}">
                <a16:creationId xmlns:a16="http://schemas.microsoft.com/office/drawing/2014/main" id="{43F8307A-0AD4-4D0A-9E88-5AA104DE27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1234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Portátil">
            <a:extLst>
              <a:ext uri="{FF2B5EF4-FFF2-40B4-BE49-F238E27FC236}">
                <a16:creationId xmlns:a16="http://schemas.microsoft.com/office/drawing/2014/main" id="{AFAE3FB1-906C-4402-803C-EE8204EBD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5962" y="3310395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Equipo">
            <a:extLst>
              <a:ext uri="{FF2B5EF4-FFF2-40B4-BE49-F238E27FC236}">
                <a16:creationId xmlns:a16="http://schemas.microsoft.com/office/drawing/2014/main" id="{B7ED963F-5A2F-40E5-A2B5-2594ADD53C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1234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Tableta">
            <a:extLst>
              <a:ext uri="{FF2B5EF4-FFF2-40B4-BE49-F238E27FC236}">
                <a16:creationId xmlns:a16="http://schemas.microsoft.com/office/drawing/2014/main" id="{9F19C498-7825-4EC4-955C-F6B73FDB17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35962" y="5094648"/>
            <a:ext cx="1153752" cy="11537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5" name="Gráfico 24" descr="Copas de champán">
            <a:extLst>
              <a:ext uri="{FF2B5EF4-FFF2-40B4-BE49-F238E27FC236}">
                <a16:creationId xmlns:a16="http://schemas.microsoft.com/office/drawing/2014/main" id="{27EDCEB6-E1C5-43A5-8F9B-5BDF9E38454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51302" y="4287048"/>
            <a:ext cx="1812041" cy="18120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3817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Marketing </a:t>
            </a:r>
            <a:r>
              <a:rPr lang="es-ES" sz="9600" dirty="0" err="1"/>
              <a:t>campaign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advertising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707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C56AC73E-21A5-4A98-B99A-62B3A27FD41F}"/>
              </a:ext>
            </a:extLst>
          </p:cNvPr>
          <p:cNvSpPr/>
          <p:nvPr/>
        </p:nvSpPr>
        <p:spPr>
          <a:xfrm>
            <a:off x="10446327" y="2410691"/>
            <a:ext cx="1130531" cy="11129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2A1F424-C5C4-4037-A4C8-20EA39EA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83E8A24-62B3-47B7-B447-52E329E8C618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426F5B9-BB5E-4E62-89AC-C58819D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" y="2200232"/>
            <a:ext cx="2352781" cy="132343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5569-4165-4268-BDF1-C3159E297C4B}"/>
              </a:ext>
            </a:extLst>
          </p:cNvPr>
          <p:cNvSpPr txBox="1"/>
          <p:nvPr/>
        </p:nvSpPr>
        <p:spPr>
          <a:xfrm>
            <a:off x="235863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Twitter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C150800-806B-4C68-81CC-DC148D42A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9" y="2144241"/>
            <a:ext cx="1576646" cy="15766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1BC9AA-3916-475D-A650-B6227A2D3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74" y="2177669"/>
            <a:ext cx="2684075" cy="150979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56AA6BE-4325-4927-8427-5EA8ACE8EB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324" y="2270844"/>
            <a:ext cx="1323440" cy="132344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848751C0-3FF7-4335-A569-314BDD0EC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4978" y="2252410"/>
            <a:ext cx="1931639" cy="136030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F5EBE200-F4F1-42EC-95BC-2D4907B78DB2}"/>
              </a:ext>
            </a:extLst>
          </p:cNvPr>
          <p:cNvSpPr txBox="1"/>
          <p:nvPr/>
        </p:nvSpPr>
        <p:spPr>
          <a:xfrm>
            <a:off x="2511731" y="3993810"/>
            <a:ext cx="2352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Facebook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2FAD22-6B66-4546-92B6-DA14971739BB}"/>
              </a:ext>
            </a:extLst>
          </p:cNvPr>
          <p:cNvSpPr txBox="1"/>
          <p:nvPr/>
        </p:nvSpPr>
        <p:spPr>
          <a:xfrm>
            <a:off x="4888049" y="3993810"/>
            <a:ext cx="2415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Instagram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0B0A36C-9E59-47B8-804B-84B0ED8867F2}"/>
              </a:ext>
            </a:extLst>
          </p:cNvPr>
          <p:cNvSpPr txBox="1"/>
          <p:nvPr/>
        </p:nvSpPr>
        <p:spPr>
          <a:xfrm>
            <a:off x="7652891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YouTube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985DAA-9000-4A8B-BCB3-6D56903C3BFC}"/>
              </a:ext>
            </a:extLst>
          </p:cNvPr>
          <p:cNvSpPr txBox="1"/>
          <p:nvPr/>
        </p:nvSpPr>
        <p:spPr>
          <a:xfrm>
            <a:off x="9972138" y="3993810"/>
            <a:ext cx="2075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LinkedIn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B67F311-38E8-4250-BA83-A164D8A93C73}"/>
              </a:ext>
            </a:extLst>
          </p:cNvPr>
          <p:cNvSpPr txBox="1"/>
          <p:nvPr/>
        </p:nvSpPr>
        <p:spPr>
          <a:xfrm>
            <a:off x="6805012" y="5526835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Project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769D013-AC6B-4382-80AE-490312A125AF}"/>
              </a:ext>
            </a:extLst>
          </p:cNvPr>
          <p:cNvCxnSpPr>
            <a:stCxn id="23" idx="2"/>
            <a:endCxn id="26" idx="0"/>
          </p:cNvCxnSpPr>
          <p:nvPr/>
        </p:nvCxnSpPr>
        <p:spPr>
          <a:xfrm flipH="1">
            <a:off x="8690796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C28AE8B-F502-4611-95EF-93ED44E4B2C0}"/>
              </a:ext>
            </a:extLst>
          </p:cNvPr>
          <p:cNvSpPr txBox="1"/>
          <p:nvPr/>
        </p:nvSpPr>
        <p:spPr>
          <a:xfrm>
            <a:off x="1705282" y="5526835"/>
            <a:ext cx="39656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Capsulefy</a:t>
            </a:r>
            <a:r>
              <a:rPr lang="es-ES" sz="4000" dirty="0"/>
              <a:t> </a:t>
            </a:r>
            <a:r>
              <a:rPr lang="es-ES" sz="4000" dirty="0" err="1"/>
              <a:t>Comms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4052B0-8EEB-4482-A958-615B3CD9AF4D}"/>
              </a:ext>
            </a:extLst>
          </p:cNvPr>
          <p:cNvSpPr txBox="1"/>
          <p:nvPr/>
        </p:nvSpPr>
        <p:spPr>
          <a:xfrm>
            <a:off x="-612016" y="4956559"/>
            <a:ext cx="3771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@</a:t>
            </a:r>
            <a:r>
              <a:rPr lang="es-ES" sz="4000" dirty="0" err="1"/>
              <a:t>capsulefy</a:t>
            </a:r>
            <a:endParaRPr lang="es-ES" sz="400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0A29FA1-5592-41A6-B271-25AF5302ED14}"/>
              </a:ext>
            </a:extLst>
          </p:cNvPr>
          <p:cNvCxnSpPr>
            <a:stCxn id="15" idx="2"/>
            <a:endCxn id="19" idx="0"/>
          </p:cNvCxnSpPr>
          <p:nvPr/>
        </p:nvCxnSpPr>
        <p:spPr>
          <a:xfrm flipH="1">
            <a:off x="1273768" y="4701696"/>
            <a:ext cx="1" cy="2548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5B2E49F-C2F9-44A1-ADE7-9E4469B88588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flipH="1">
            <a:off x="3688121" y="4701696"/>
            <a:ext cx="1" cy="8251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19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BC51FC-0E1F-4AE2-8A44-8A7031283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pPr/>
              <a:t>40</a:t>
            </a:fld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CCEC7B9-AE3C-4251-8293-B8CF5C64E8D7}"/>
              </a:ext>
            </a:extLst>
          </p:cNvPr>
          <p:cNvSpPr txBox="1"/>
          <p:nvPr/>
        </p:nvSpPr>
        <p:spPr>
          <a:xfrm>
            <a:off x="2535380" y="0"/>
            <a:ext cx="71212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Social </a:t>
            </a:r>
            <a:r>
              <a:rPr lang="es-ES" sz="8800" dirty="0" err="1"/>
              <a:t>networks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C43923-175C-4B4A-ACE3-4EF5169F5D6B}"/>
              </a:ext>
            </a:extLst>
          </p:cNvPr>
          <p:cNvSpPr txBox="1"/>
          <p:nvPr/>
        </p:nvSpPr>
        <p:spPr>
          <a:xfrm>
            <a:off x="814644" y="1446550"/>
            <a:ext cx="10562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4000" dirty="0" err="1"/>
              <a:t>Two</a:t>
            </a:r>
            <a:r>
              <a:rPr lang="es-ES" sz="4000" dirty="0"/>
              <a:t> </a:t>
            </a:r>
            <a:r>
              <a:rPr lang="es-ES" sz="4000" dirty="0" err="1"/>
              <a:t>adversisement</a:t>
            </a:r>
            <a:r>
              <a:rPr lang="es-ES" sz="4000" dirty="0"/>
              <a:t> spots </a:t>
            </a:r>
            <a:r>
              <a:rPr lang="es-ES" sz="4000" dirty="0" err="1"/>
              <a:t>available</a:t>
            </a:r>
            <a:r>
              <a:rPr lang="es-ES" sz="4000" dirty="0"/>
              <a:t> </a:t>
            </a:r>
            <a:r>
              <a:rPr lang="es-ES" sz="4000" dirty="0" err="1"/>
              <a:t>on</a:t>
            </a:r>
            <a:r>
              <a:rPr lang="es-ES" sz="4000" dirty="0"/>
              <a:t> YouTube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22nd May: </a:t>
            </a:r>
            <a:r>
              <a:rPr lang="es-ES" sz="4000" dirty="0" err="1"/>
              <a:t>first</a:t>
            </a:r>
            <a:r>
              <a:rPr lang="es-ES" sz="4000" dirty="0"/>
              <a:t> Twitter and Facebook </a:t>
            </a:r>
            <a:r>
              <a:rPr lang="es-ES" sz="4000" dirty="0" err="1"/>
              <a:t>publications</a:t>
            </a:r>
            <a:r>
              <a:rPr lang="es-ES" sz="4000" dirty="0"/>
              <a:t> (videos and </a:t>
            </a:r>
            <a:r>
              <a:rPr lang="es-ES" sz="4000" dirty="0" err="1"/>
              <a:t>text</a:t>
            </a:r>
            <a:r>
              <a:rPr lang="es-ES" sz="4000" dirty="0"/>
              <a:t>)</a:t>
            </a:r>
          </a:p>
          <a:p>
            <a:pPr marL="285750" indent="-285750">
              <a:buFontTx/>
              <a:buChar char="-"/>
            </a:pPr>
            <a:r>
              <a:rPr lang="es-ES" sz="4000" dirty="0"/>
              <a:t>26th and 30th May, 3rd and 7th June: </a:t>
            </a:r>
            <a:r>
              <a:rPr lang="es-ES" sz="4000" dirty="0" err="1"/>
              <a:t>other</a:t>
            </a:r>
            <a:r>
              <a:rPr lang="es-ES" sz="4000" dirty="0"/>
              <a:t> </a:t>
            </a:r>
            <a:r>
              <a:rPr lang="es-ES" sz="4000" dirty="0" err="1"/>
              <a:t>publications</a:t>
            </a:r>
            <a:r>
              <a:rPr lang="es-ES" sz="4000" dirty="0"/>
              <a:t> (</a:t>
            </a:r>
            <a:r>
              <a:rPr lang="es-ES" sz="4000" dirty="0" err="1"/>
              <a:t>images</a:t>
            </a:r>
            <a:r>
              <a:rPr lang="es-ES" sz="4000" dirty="0"/>
              <a:t>, </a:t>
            </a:r>
            <a:r>
              <a:rPr lang="es-ES" sz="4000" dirty="0" err="1"/>
              <a:t>discounts</a:t>
            </a:r>
            <a:r>
              <a:rPr lang="es-ES" sz="4000" dirty="0"/>
              <a:t>…)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9A9D1D-41EC-4BFB-9BCF-E112049F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9" y="4660170"/>
            <a:ext cx="2352781" cy="13234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62B21F2-7E2C-4776-9EF6-64FF90C08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75" y="4533567"/>
            <a:ext cx="1576646" cy="157664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4E8578C1-C46E-4752-992E-856FFE13B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5592" y="4641734"/>
            <a:ext cx="1931639" cy="1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073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Monthly</a:t>
            </a:r>
            <a:r>
              <a:rPr lang="es-ES" sz="8800" dirty="0"/>
              <a:t> </a:t>
            </a:r>
            <a:r>
              <a:rPr lang="es-ES" sz="8800" dirty="0" err="1"/>
              <a:t>advertising</a:t>
            </a:r>
            <a:r>
              <a:rPr lang="es-ES" sz="8800" dirty="0"/>
              <a:t> </a:t>
            </a:r>
            <a:r>
              <a:rPr lang="es-ES" sz="8800" dirty="0" err="1"/>
              <a:t>costs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Discount</a:t>
            </a:r>
            <a:r>
              <a:rPr lang="es-ES" sz="9600" dirty="0"/>
              <a:t> </a:t>
            </a:r>
            <a:r>
              <a:rPr lang="es-ES" sz="9600" dirty="0" err="1"/>
              <a:t>campaigns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promoting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5694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235526" y="0"/>
            <a:ext cx="117209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Discount</a:t>
            </a:r>
            <a:r>
              <a:rPr lang="es-ES" sz="8800" dirty="0"/>
              <a:t> </a:t>
            </a:r>
            <a:r>
              <a:rPr lang="es-ES" sz="8800" dirty="0" err="1"/>
              <a:t>campaigns</a:t>
            </a:r>
            <a:endParaRPr lang="es-ES" sz="8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82224" y="1707251"/>
            <a:ext cx="100275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Free premium capsules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week</a:t>
            </a:r>
            <a:endParaRPr lang="es-ES" sz="4400" dirty="0"/>
          </a:p>
          <a:p>
            <a:pPr algn="ctr"/>
            <a:endParaRPr lang="es-ES" sz="4400" dirty="0"/>
          </a:p>
          <a:p>
            <a:pPr algn="ctr"/>
            <a:r>
              <a:rPr lang="es-ES" sz="4400" dirty="0"/>
              <a:t>20% </a:t>
            </a:r>
            <a:r>
              <a:rPr lang="es-ES" sz="4400" dirty="0" err="1"/>
              <a:t>discount</a:t>
            </a:r>
            <a:r>
              <a:rPr lang="es-ES" sz="4400" dirty="0"/>
              <a:t> 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first</a:t>
            </a:r>
            <a:r>
              <a:rPr lang="es-ES" sz="4400" dirty="0"/>
              <a:t> </a:t>
            </a:r>
            <a:r>
              <a:rPr lang="es-ES" sz="4400" dirty="0" err="1"/>
              <a:t>month</a:t>
            </a:r>
            <a:r>
              <a:rPr lang="es-ES" sz="4400" dirty="0"/>
              <a:t> (8.99 €)</a:t>
            </a:r>
          </a:p>
          <a:p>
            <a:pPr algn="ctr"/>
            <a:endParaRPr lang="es-ES" sz="4400" dirty="0"/>
          </a:p>
          <a:p>
            <a:pPr algn="ctr"/>
            <a:r>
              <a:rPr lang="es-ES" sz="4400" dirty="0" err="1"/>
              <a:t>Referral</a:t>
            </a:r>
            <a:r>
              <a:rPr lang="es-ES" sz="4400" dirty="0"/>
              <a:t> </a:t>
            </a:r>
            <a:r>
              <a:rPr lang="es-ES" sz="4400" dirty="0" err="1"/>
              <a:t>system</a:t>
            </a:r>
            <a:r>
              <a:rPr lang="es-ES" sz="4400" dirty="0"/>
              <a:t> (</a:t>
            </a:r>
            <a:r>
              <a:rPr lang="es-ES" sz="4400" dirty="0" err="1"/>
              <a:t>during</a:t>
            </a:r>
            <a:r>
              <a:rPr lang="es-ES" sz="4400" dirty="0"/>
              <a:t> </a:t>
            </a:r>
            <a:r>
              <a:rPr lang="es-ES" sz="4400" dirty="0" err="1"/>
              <a:t>special</a:t>
            </a:r>
            <a:r>
              <a:rPr lang="es-ES" sz="4400" dirty="0"/>
              <a:t> dates)</a:t>
            </a:r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FD231BE5-688C-409F-9E9C-E97E8A5F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52857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Etiqueta">
            <a:extLst>
              <a:ext uri="{FF2B5EF4-FFF2-40B4-BE49-F238E27FC236}">
                <a16:creationId xmlns:a16="http://schemas.microsoft.com/office/drawing/2014/main" id="{A202901B-E73D-485E-A39A-5039F4C00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51755" y="2797474"/>
            <a:ext cx="1640243" cy="16402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edias">
            <a:extLst>
              <a:ext uri="{FF2B5EF4-FFF2-40B4-BE49-F238E27FC236}">
                <a16:creationId xmlns:a16="http://schemas.microsoft.com/office/drawing/2014/main" id="{6C13A186-630D-46D1-AB81-D40BFBAA5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4392" y="5185126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Carta de amor">
            <a:extLst>
              <a:ext uri="{FF2B5EF4-FFF2-40B4-BE49-F238E27FC236}">
                <a16:creationId xmlns:a16="http://schemas.microsoft.com/office/drawing/2014/main" id="{F256716D-909D-4C34-8101-809C7DD89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42414" y="5182355"/>
            <a:ext cx="1415193" cy="14151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39EC96A-F35E-4D20-8251-441C0C21F259}"/>
              </a:ext>
            </a:extLst>
          </p:cNvPr>
          <p:cNvSpPr txBox="1"/>
          <p:nvPr/>
        </p:nvSpPr>
        <p:spPr>
          <a:xfrm>
            <a:off x="11188932" y="3429000"/>
            <a:ext cx="576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2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445216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77" y="1122363"/>
            <a:ext cx="10853844" cy="2387600"/>
          </a:xfrm>
        </p:spPr>
        <p:txBody>
          <a:bodyPr>
            <a:normAutofit/>
          </a:bodyPr>
          <a:lstStyle/>
          <a:p>
            <a:r>
              <a:rPr lang="es-ES" sz="9600" dirty="0" err="1"/>
              <a:t>Current</a:t>
            </a:r>
            <a:r>
              <a:rPr lang="es-ES" sz="9600" dirty="0"/>
              <a:t> </a:t>
            </a:r>
            <a:r>
              <a:rPr lang="es-ES" sz="9600" dirty="0" err="1"/>
              <a:t>costs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managing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1113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028025"/>
              </p:ext>
            </p:extLst>
          </p:nvPr>
        </p:nvGraphicFramePr>
        <p:xfrm>
          <a:off x="1162395" y="171229"/>
          <a:ext cx="9867209" cy="3674796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67939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3073233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12 </a:t>
                      </a:r>
                      <a:r>
                        <a:rPr lang="es-ES" sz="3200" dirty="0" err="1"/>
                        <a:t>weeks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312 €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Hosting, </a:t>
                      </a:r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18729 €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59362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706691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33249 €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F3F1B27-40C2-47D2-84C6-68206499C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843688"/>
              </p:ext>
            </p:extLst>
          </p:nvPr>
        </p:nvGraphicFramePr>
        <p:xfrm>
          <a:off x="2031999" y="4112030"/>
          <a:ext cx="8128000" cy="173736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9885945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13790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completion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800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Spent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47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</a:t>
                      </a:r>
                      <a:r>
                        <a:rPr lang="es-ES" sz="3200" dirty="0" err="1"/>
                        <a:t>deviation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3287</a:t>
                      </a:r>
                      <a:r>
                        <a:rPr lang="es-ES" sz="3200" dirty="0"/>
                        <a:t>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8130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708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are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testing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613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6583145" y="267790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Final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log in </a:t>
            </a:r>
            <a:r>
              <a:rPr lang="es-ES" sz="7200" dirty="0" err="1">
                <a:solidFill>
                  <a:schemeClr val="bg2"/>
                </a:solidFill>
              </a:rPr>
              <a:t>with</a:t>
            </a:r>
            <a:r>
              <a:rPr lang="es-ES" sz="7200" dirty="0">
                <a:solidFill>
                  <a:schemeClr val="bg2"/>
                </a:solidFill>
              </a:rPr>
              <a:t> Facebook”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You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familiar </a:t>
            </a:r>
            <a:r>
              <a:rPr lang="es-ES" sz="7200" dirty="0" err="1">
                <a:solidFill>
                  <a:schemeClr val="bg2"/>
                </a:solidFill>
              </a:rPr>
              <a:t>plans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promotions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407320" y="1251065"/>
            <a:ext cx="11377355" cy="43558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571210"/>
            <a:ext cx="96108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“I miss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payment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options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other</a:t>
            </a:r>
            <a:r>
              <a:rPr lang="es-ES" sz="7200" dirty="0">
                <a:solidFill>
                  <a:schemeClr val="bg2"/>
                </a:solidFill>
              </a:rPr>
              <a:t> tan PayPal”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deadmad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timer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even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used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your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own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reminders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interface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clear</a:t>
            </a:r>
            <a:r>
              <a:rPr lang="es-ES" sz="7200" dirty="0">
                <a:solidFill>
                  <a:schemeClr val="bg2"/>
                </a:solidFill>
              </a:rPr>
              <a:t>. I </a:t>
            </a:r>
            <a:r>
              <a:rPr lang="es-ES" sz="7200" dirty="0" err="1">
                <a:solidFill>
                  <a:schemeClr val="bg2"/>
                </a:solidFill>
              </a:rPr>
              <a:t>did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not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experience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any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problem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br>
              <a:rPr lang="es-ES" sz="9600" dirty="0"/>
            </a:br>
            <a:r>
              <a:rPr lang="es-ES" sz="9600" dirty="0" err="1"/>
              <a:t>Week</a:t>
            </a:r>
            <a:r>
              <a:rPr lang="es-ES" sz="9600" dirty="0"/>
              <a:t>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May 20th – May 24th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56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290241"/>
              </p:ext>
            </p:extLst>
          </p:nvPr>
        </p:nvGraphicFramePr>
        <p:xfrm>
          <a:off x="329737" y="531443"/>
          <a:ext cx="11532523" cy="52176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59383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19389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0732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9533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9322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6167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966293206"/>
                    </a:ext>
                  </a:extLst>
                </a:gridCol>
                <a:gridCol w="784053">
                  <a:extLst>
                    <a:ext uri="{9D8B030D-6E8A-4147-A177-3AD203B41FA5}">
                      <a16:colId xmlns:a16="http://schemas.microsoft.com/office/drawing/2014/main" val="123532123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ad 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Carry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out</a:t>
                      </a:r>
                      <a:r>
                        <a:rPr lang="es-ES" sz="3200" dirty="0"/>
                        <a:t> SM marketing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posters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 </a:t>
                      </a:r>
                      <a:r>
                        <a:rPr lang="es-ES" sz="3200" dirty="0" err="1"/>
                        <a:t>feedback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9882870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StartUS</a:t>
                      </a:r>
                      <a:r>
                        <a:rPr lang="es-ES" sz="3200" dirty="0"/>
                        <a:t> coord. </a:t>
                      </a:r>
                      <a:r>
                        <a:rPr lang="es-ES" sz="3200" dirty="0" err="1"/>
                        <a:t>tasks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324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44574"/>
              </p:ext>
            </p:extLst>
          </p:nvPr>
        </p:nvGraphicFramePr>
        <p:xfrm>
          <a:off x="268775" y="1235253"/>
          <a:ext cx="11654448" cy="348026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3207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2965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15859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037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01608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94478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3861959393"/>
                    </a:ext>
                  </a:extLst>
                </a:gridCol>
                <a:gridCol w="792343">
                  <a:extLst>
                    <a:ext uri="{9D8B030D-6E8A-4147-A177-3AD203B41FA5}">
                      <a16:colId xmlns:a16="http://schemas.microsoft.com/office/drawing/2014/main" val="205749968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launch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440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Upstream</a:t>
            </a:r>
            <a:r>
              <a:rPr lang="es-ES" sz="4000" dirty="0"/>
              <a:t>: https://capsulefy.herokuapp.com</a:t>
            </a:r>
          </a:p>
          <a:p>
            <a:pPr algn="ctr"/>
            <a:r>
              <a:rPr lang="es-ES" sz="4000" dirty="0" err="1"/>
              <a:t>Landing</a:t>
            </a:r>
            <a:r>
              <a:rPr lang="es-ES" sz="4000" dirty="0"/>
              <a:t> page: https://capsulefy01.herokuapp.com</a:t>
            </a:r>
          </a:p>
          <a:p>
            <a:pPr algn="ctr"/>
            <a:endParaRPr lang="es-ES" sz="4000" dirty="0"/>
          </a:p>
          <a:p>
            <a:pPr algn="ctr"/>
            <a:r>
              <a:rPr lang="es-ES" sz="4000" dirty="0" err="1"/>
              <a:t>Contact</a:t>
            </a:r>
            <a:r>
              <a:rPr lang="es-ES" sz="4000" dirty="0"/>
              <a:t> email: capsulefy.communications@gmail.com</a:t>
            </a:r>
            <a:endParaRPr lang="es-ES" sz="3200" dirty="0"/>
          </a:p>
          <a:p>
            <a:pPr algn="ctr"/>
            <a:endParaRPr lang="es-ES" sz="3200" dirty="0"/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pic>
        <p:nvPicPr>
          <p:cNvPr id="2" name="capsulefy">
            <a:hlinkClick r:id="" action="ppaction://media"/>
            <a:extLst>
              <a:ext uri="{FF2B5EF4-FFF2-40B4-BE49-F238E27FC236}">
                <a16:creationId xmlns:a16="http://schemas.microsoft.com/office/drawing/2014/main" id="{3B2A45F2-2DD7-4768-863D-863D0B3E03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98284"/>
            <a:ext cx="12192000" cy="705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6532148"/>
              </p:ext>
            </p:extLst>
          </p:nvPr>
        </p:nvGraphicFramePr>
        <p:xfrm>
          <a:off x="732466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444955"/>
              </p:ext>
            </p:extLst>
          </p:nvPr>
        </p:nvGraphicFramePr>
        <p:xfrm>
          <a:off x="747565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25168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44526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44968 €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79370" y="347349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239683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28159 €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46580" y="149588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11441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545617"/>
              </p:ext>
            </p:extLst>
          </p:nvPr>
        </p:nvGraphicFramePr>
        <p:xfrm>
          <a:off x="3284818" y="1249680"/>
          <a:ext cx="5918663" cy="4358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36450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60669" y="5376012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949367" y="5376012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66705" y="3517669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949367" y="128218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2297</TotalTime>
  <Words>1124</Words>
  <Application>Microsoft Office PowerPoint</Application>
  <PresentationFormat>Panorámica</PresentationFormat>
  <Paragraphs>443</Paragraphs>
  <Slides>68</Slides>
  <Notes>0</Notes>
  <HiddenSlides>0</HiddenSlides>
  <MMClips>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68</vt:i4>
      </vt:variant>
    </vt:vector>
  </HeadingPairs>
  <TitlesOfParts>
    <vt:vector size="72" baseType="lpstr">
      <vt:lpstr>Arial</vt:lpstr>
      <vt:lpstr>Calibri</vt:lpstr>
      <vt:lpstr>Garamond</vt:lpstr>
      <vt:lpstr>Damask</vt:lpstr>
      <vt:lpstr>Presentación de PowerPoint</vt:lpstr>
      <vt:lpstr>Presentación de PowerPoint</vt:lpstr>
      <vt:lpstr>IDEA</vt:lpstr>
      <vt:lpstr>Presentación de PowerPoint</vt:lpstr>
      <vt:lpstr>Presentación de PowerPoint</vt:lpstr>
      <vt:lpstr>TECHNOLOGIES</vt:lpstr>
      <vt:lpstr>Presentación de PowerPoint</vt:lpstr>
      <vt:lpstr>COMPETITORS</vt:lpstr>
      <vt:lpstr>Presentación de PowerPoint</vt:lpstr>
      <vt:lpstr>TEAM</vt:lpstr>
      <vt:lpstr>Presentación de PowerPoint</vt:lpstr>
      <vt:lpstr>COSTS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GDPR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1</vt:lpstr>
      <vt:lpstr>Presentación de PowerPoint</vt:lpstr>
      <vt:lpstr>Presentación de PowerPoint</vt:lpstr>
      <vt:lpstr>Target users</vt:lpstr>
      <vt:lpstr>Presentación de PowerPoint</vt:lpstr>
      <vt:lpstr>Presentación de PowerPoint</vt:lpstr>
      <vt:lpstr>Presentación de PowerPoint</vt:lpstr>
      <vt:lpstr>Presentación de PowerPoint</vt:lpstr>
      <vt:lpstr>Marketing campaign</vt:lpstr>
      <vt:lpstr>Presentación de PowerPoint</vt:lpstr>
      <vt:lpstr>Presentación de PowerPoint</vt:lpstr>
      <vt:lpstr>Presentación de PowerPoint</vt:lpstr>
      <vt:lpstr>Discount campaigns</vt:lpstr>
      <vt:lpstr>Presentación de PowerPoint</vt:lpstr>
      <vt:lpstr>Current costs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Final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Project launch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226</cp:revision>
  <dcterms:created xsi:type="dcterms:W3CDTF">2019-03-27T16:23:05Z</dcterms:created>
  <dcterms:modified xsi:type="dcterms:W3CDTF">2019-05-19T16:56:07Z</dcterms:modified>
</cp:coreProperties>
</file>